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8288000" cy="10287000"/>
  <p:notesSz cx="6858000" cy="9144000"/>
  <p:embeddedFontLst>
    <p:embeddedFont>
      <p:font typeface="Arimo" panose="020B0604020202020204" charset="0"/>
      <p:regular r:id="rId13"/>
    </p:embeddedFont>
    <p:embeddedFont>
      <p:font typeface="Arimo Bold" panose="020B0604020202020204" charset="0"/>
      <p:regular r:id="rId14"/>
    </p:embeddedFont>
    <p:embeddedFont>
      <p:font typeface="Arimo Bold Italics" panose="020B0604020202020204" charset="0"/>
      <p:regular r:id="rId15"/>
    </p:embeddedFont>
    <p:embeddedFont>
      <p:font typeface="Bahnschrift Condensed" panose="020B0502040204020203" pitchFamily="34" charset="0"/>
      <p:regular r:id="rId16"/>
      <p:bold r:id="rId17"/>
    </p:embeddedFont>
    <p:embeddedFont>
      <p:font typeface="Montserrat Bold" panose="020B0604020202020204" charset="0"/>
      <p:regular r:id="rId18"/>
    </p:embeddedFont>
    <p:embeddedFont>
      <p:font typeface="Passion One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22" autoAdjust="0"/>
  </p:normalViewPr>
  <p:slideViewPr>
    <p:cSldViewPr>
      <p:cViewPr>
        <p:scale>
          <a:sx n="50" d="100"/>
          <a:sy n="50" d="100"/>
        </p:scale>
        <p:origin x="970" y="2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850237" y="3779936"/>
            <a:ext cx="9445526" cy="1810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Phishing Awareness Training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0237" y="5910411"/>
            <a:ext cx="9445526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Protect Yourself from Online Threats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66B1E5-9338-4956-B121-714B56AAB612}"/>
              </a:ext>
            </a:extLst>
          </p:cNvPr>
          <p:cNvSpPr txBox="1"/>
          <p:nvPr/>
        </p:nvSpPr>
        <p:spPr>
          <a:xfrm>
            <a:off x="7391400" y="9563100"/>
            <a:ext cx="2741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latin typeface="Bahnschrift Condensed" panose="020B0502040204020203" pitchFamily="34" charset="0"/>
              </a:rPr>
              <a:t>Presented By  Sachin Burman </a:t>
            </a:r>
            <a:endParaRPr lang="en-IN" sz="2000" b="1" i="1" dirty="0">
              <a:latin typeface="Bahnschrift Condensed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8288000" cy="3544044"/>
            <a:chOff x="0" y="0"/>
            <a:chExt cx="24384000" cy="4725392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0" cy="4725416"/>
            </a:xfrm>
            <a:custGeom>
              <a:avLst/>
              <a:gdLst/>
              <a:ahLst/>
              <a:cxnLst/>
              <a:rect l="l" t="t" r="r" b="b"/>
              <a:pathLst>
                <a:path w="24384000" h="4725416">
                  <a:moveTo>
                    <a:pt x="0" y="0"/>
                  </a:moveTo>
                  <a:lnTo>
                    <a:pt x="24384000" y="0"/>
                  </a:lnTo>
                  <a:lnTo>
                    <a:pt x="24384000" y="4725416"/>
                  </a:lnTo>
                  <a:lnTo>
                    <a:pt x="0" y="4725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0" r="-10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992238" y="5186214"/>
            <a:ext cx="11050340" cy="92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Takeaways &amp; Next Steps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87475" y="6530727"/>
            <a:ext cx="647402" cy="647403"/>
            <a:chOff x="0" y="0"/>
            <a:chExt cx="863203" cy="863203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835279" y="0"/>
                  </a:lnTo>
                  <a:cubicBezTo>
                    <a:pt x="843661" y="0"/>
                    <a:pt x="850519" y="6858"/>
                    <a:pt x="850519" y="15240"/>
                  </a:cubicBezTo>
                  <a:lnTo>
                    <a:pt x="850519" y="835279"/>
                  </a:lnTo>
                  <a:cubicBezTo>
                    <a:pt x="850519" y="843661"/>
                    <a:pt x="843661" y="850519"/>
                    <a:pt x="835279" y="850519"/>
                  </a:cubicBezTo>
                  <a:lnTo>
                    <a:pt x="15240" y="850519"/>
                  </a:lnTo>
                  <a:cubicBezTo>
                    <a:pt x="6858" y="850519"/>
                    <a:pt x="0" y="843661"/>
                    <a:pt x="0" y="835279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841629" y="0"/>
                  </a:lnTo>
                  <a:lnTo>
                    <a:pt x="841629" y="6350"/>
                  </a:lnTo>
                  <a:lnTo>
                    <a:pt x="841629" y="0"/>
                  </a:lnTo>
                  <a:cubicBezTo>
                    <a:pt x="853567" y="0"/>
                    <a:pt x="863219" y="9652"/>
                    <a:pt x="863219" y="21590"/>
                  </a:cubicBezTo>
                  <a:lnTo>
                    <a:pt x="856869" y="21590"/>
                  </a:lnTo>
                  <a:lnTo>
                    <a:pt x="863219" y="21590"/>
                  </a:lnTo>
                  <a:lnTo>
                    <a:pt x="863219" y="841629"/>
                  </a:lnTo>
                  <a:lnTo>
                    <a:pt x="856869" y="841629"/>
                  </a:lnTo>
                  <a:lnTo>
                    <a:pt x="863219" y="841629"/>
                  </a:lnTo>
                  <a:cubicBezTo>
                    <a:pt x="863219" y="853567"/>
                    <a:pt x="853567" y="863219"/>
                    <a:pt x="841629" y="863219"/>
                  </a:cubicBezTo>
                  <a:lnTo>
                    <a:pt x="841629" y="856869"/>
                  </a:lnTo>
                  <a:lnTo>
                    <a:pt x="841629" y="863219"/>
                  </a:lnTo>
                  <a:lnTo>
                    <a:pt x="21590" y="863219"/>
                  </a:lnTo>
                  <a:lnTo>
                    <a:pt x="21590" y="856869"/>
                  </a:lnTo>
                  <a:lnTo>
                    <a:pt x="21590" y="863219"/>
                  </a:lnTo>
                  <a:cubicBezTo>
                    <a:pt x="9652" y="863219"/>
                    <a:pt x="0" y="853567"/>
                    <a:pt x="0" y="841629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841629"/>
                  </a:lnTo>
                  <a:lnTo>
                    <a:pt x="6350" y="841629"/>
                  </a:lnTo>
                  <a:lnTo>
                    <a:pt x="12700" y="841629"/>
                  </a:lnTo>
                  <a:cubicBezTo>
                    <a:pt x="12700" y="846582"/>
                    <a:pt x="16637" y="850519"/>
                    <a:pt x="21590" y="850519"/>
                  </a:cubicBezTo>
                  <a:lnTo>
                    <a:pt x="841629" y="850519"/>
                  </a:lnTo>
                  <a:cubicBezTo>
                    <a:pt x="846582" y="850519"/>
                    <a:pt x="850519" y="846582"/>
                    <a:pt x="850519" y="841629"/>
                  </a:cubicBezTo>
                  <a:lnTo>
                    <a:pt x="850519" y="21590"/>
                  </a:lnTo>
                  <a:cubicBezTo>
                    <a:pt x="850519" y="16637"/>
                    <a:pt x="846582" y="12700"/>
                    <a:pt x="841629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98575" y="6588621"/>
            <a:ext cx="425202" cy="531614"/>
            <a:chOff x="0" y="0"/>
            <a:chExt cx="566937" cy="708818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566928" cy="708787"/>
            </a:xfrm>
            <a:custGeom>
              <a:avLst/>
              <a:gdLst/>
              <a:ahLst/>
              <a:cxnLst/>
              <a:rect l="l" t="t" r="r" b="b"/>
              <a:pathLst>
                <a:path w="566928" h="708787">
                  <a:moveTo>
                    <a:pt x="0" y="0"/>
                  </a:moveTo>
                  <a:lnTo>
                    <a:pt x="566928" y="0"/>
                  </a:lnTo>
                  <a:lnTo>
                    <a:pt x="566928" y="708787"/>
                  </a:lnTo>
                  <a:lnTo>
                    <a:pt x="0" y="708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33" r="-235" b="-4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1913632" y="6579096"/>
            <a:ext cx="4276874" cy="1072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1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 &amp; Resources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13632" y="7717185"/>
            <a:ext cx="4276874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Stay alert and cautious online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540104" y="6530727"/>
            <a:ext cx="647403" cy="647403"/>
            <a:chOff x="0" y="0"/>
            <a:chExt cx="863203" cy="863203"/>
          </a:xfrm>
        </p:grpSpPr>
        <p:sp>
          <p:nvSpPr>
            <p:cNvPr id="17" name="Freeform 17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835279" y="0"/>
                  </a:lnTo>
                  <a:cubicBezTo>
                    <a:pt x="843661" y="0"/>
                    <a:pt x="850519" y="6858"/>
                    <a:pt x="850519" y="15240"/>
                  </a:cubicBezTo>
                  <a:lnTo>
                    <a:pt x="850519" y="835279"/>
                  </a:lnTo>
                  <a:cubicBezTo>
                    <a:pt x="850519" y="843661"/>
                    <a:pt x="843661" y="850519"/>
                    <a:pt x="835279" y="850519"/>
                  </a:cubicBezTo>
                  <a:lnTo>
                    <a:pt x="15240" y="850519"/>
                  </a:lnTo>
                  <a:cubicBezTo>
                    <a:pt x="6858" y="850519"/>
                    <a:pt x="0" y="843661"/>
                    <a:pt x="0" y="835279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841629" y="0"/>
                  </a:lnTo>
                  <a:lnTo>
                    <a:pt x="841629" y="6350"/>
                  </a:lnTo>
                  <a:lnTo>
                    <a:pt x="841629" y="0"/>
                  </a:lnTo>
                  <a:cubicBezTo>
                    <a:pt x="853567" y="0"/>
                    <a:pt x="863219" y="9652"/>
                    <a:pt x="863219" y="21590"/>
                  </a:cubicBezTo>
                  <a:lnTo>
                    <a:pt x="856869" y="21590"/>
                  </a:lnTo>
                  <a:lnTo>
                    <a:pt x="863219" y="21590"/>
                  </a:lnTo>
                  <a:lnTo>
                    <a:pt x="863219" y="841629"/>
                  </a:lnTo>
                  <a:lnTo>
                    <a:pt x="856869" y="841629"/>
                  </a:lnTo>
                  <a:lnTo>
                    <a:pt x="863219" y="841629"/>
                  </a:lnTo>
                  <a:cubicBezTo>
                    <a:pt x="863219" y="853567"/>
                    <a:pt x="853567" y="863219"/>
                    <a:pt x="841629" y="863219"/>
                  </a:cubicBezTo>
                  <a:lnTo>
                    <a:pt x="841629" y="856869"/>
                  </a:lnTo>
                  <a:lnTo>
                    <a:pt x="841629" y="863219"/>
                  </a:lnTo>
                  <a:lnTo>
                    <a:pt x="21590" y="863219"/>
                  </a:lnTo>
                  <a:lnTo>
                    <a:pt x="21590" y="856869"/>
                  </a:lnTo>
                  <a:lnTo>
                    <a:pt x="21590" y="863219"/>
                  </a:lnTo>
                  <a:cubicBezTo>
                    <a:pt x="9652" y="863219"/>
                    <a:pt x="0" y="853567"/>
                    <a:pt x="0" y="841629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841629"/>
                  </a:lnTo>
                  <a:lnTo>
                    <a:pt x="6350" y="841629"/>
                  </a:lnTo>
                  <a:lnTo>
                    <a:pt x="12700" y="841629"/>
                  </a:lnTo>
                  <a:cubicBezTo>
                    <a:pt x="12700" y="846582"/>
                    <a:pt x="16637" y="850519"/>
                    <a:pt x="21590" y="850519"/>
                  </a:cubicBezTo>
                  <a:lnTo>
                    <a:pt x="841629" y="850519"/>
                  </a:lnTo>
                  <a:cubicBezTo>
                    <a:pt x="846582" y="850519"/>
                    <a:pt x="850519" y="846582"/>
                    <a:pt x="850519" y="841629"/>
                  </a:cubicBezTo>
                  <a:lnTo>
                    <a:pt x="850519" y="21590"/>
                  </a:lnTo>
                  <a:cubicBezTo>
                    <a:pt x="850519" y="16637"/>
                    <a:pt x="846582" y="12700"/>
                    <a:pt x="841629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6651204" y="6588621"/>
            <a:ext cx="425203" cy="531614"/>
            <a:chOff x="0" y="0"/>
            <a:chExt cx="566937" cy="708818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566928" cy="708787"/>
            </a:xfrm>
            <a:custGeom>
              <a:avLst/>
              <a:gdLst/>
              <a:ahLst/>
              <a:cxnLst/>
              <a:rect l="l" t="t" r="r" b="b"/>
              <a:pathLst>
                <a:path w="566928" h="708787">
                  <a:moveTo>
                    <a:pt x="0" y="0"/>
                  </a:moveTo>
                  <a:lnTo>
                    <a:pt x="566928" y="0"/>
                  </a:lnTo>
                  <a:lnTo>
                    <a:pt x="566928" y="708787"/>
                  </a:lnTo>
                  <a:lnTo>
                    <a:pt x="0" y="708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33" r="-235" b="-4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7466260" y="6613772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Educate Yourself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466260" y="7141071"/>
            <a:ext cx="4276874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Continuously update your knowledge on the latest phishing techniques.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2092731" y="6530727"/>
            <a:ext cx="647402" cy="647403"/>
            <a:chOff x="0" y="0"/>
            <a:chExt cx="863203" cy="863203"/>
          </a:xfrm>
        </p:grpSpPr>
        <p:sp>
          <p:nvSpPr>
            <p:cNvPr id="24" name="Freeform 24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835279" y="0"/>
                  </a:lnTo>
                  <a:cubicBezTo>
                    <a:pt x="843661" y="0"/>
                    <a:pt x="850519" y="6858"/>
                    <a:pt x="850519" y="15240"/>
                  </a:cubicBezTo>
                  <a:lnTo>
                    <a:pt x="850519" y="835279"/>
                  </a:lnTo>
                  <a:cubicBezTo>
                    <a:pt x="850519" y="843661"/>
                    <a:pt x="843661" y="850519"/>
                    <a:pt x="835279" y="850519"/>
                  </a:cubicBezTo>
                  <a:lnTo>
                    <a:pt x="15240" y="850519"/>
                  </a:lnTo>
                  <a:cubicBezTo>
                    <a:pt x="6858" y="850519"/>
                    <a:pt x="0" y="843661"/>
                    <a:pt x="0" y="835279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841629" y="0"/>
                  </a:lnTo>
                  <a:lnTo>
                    <a:pt x="841629" y="6350"/>
                  </a:lnTo>
                  <a:lnTo>
                    <a:pt x="841629" y="0"/>
                  </a:lnTo>
                  <a:cubicBezTo>
                    <a:pt x="853567" y="0"/>
                    <a:pt x="863219" y="9652"/>
                    <a:pt x="863219" y="21590"/>
                  </a:cubicBezTo>
                  <a:lnTo>
                    <a:pt x="856869" y="21590"/>
                  </a:lnTo>
                  <a:lnTo>
                    <a:pt x="863219" y="21590"/>
                  </a:lnTo>
                  <a:lnTo>
                    <a:pt x="863219" y="841629"/>
                  </a:lnTo>
                  <a:lnTo>
                    <a:pt x="856869" y="841629"/>
                  </a:lnTo>
                  <a:lnTo>
                    <a:pt x="863219" y="841629"/>
                  </a:lnTo>
                  <a:cubicBezTo>
                    <a:pt x="863219" y="853567"/>
                    <a:pt x="853567" y="863219"/>
                    <a:pt x="841629" y="863219"/>
                  </a:cubicBezTo>
                  <a:lnTo>
                    <a:pt x="841629" y="856869"/>
                  </a:lnTo>
                  <a:lnTo>
                    <a:pt x="841629" y="863219"/>
                  </a:lnTo>
                  <a:lnTo>
                    <a:pt x="21590" y="863219"/>
                  </a:lnTo>
                  <a:lnTo>
                    <a:pt x="21590" y="856869"/>
                  </a:lnTo>
                  <a:lnTo>
                    <a:pt x="21590" y="863219"/>
                  </a:lnTo>
                  <a:cubicBezTo>
                    <a:pt x="9652" y="863219"/>
                    <a:pt x="0" y="853567"/>
                    <a:pt x="0" y="841629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841629"/>
                  </a:lnTo>
                  <a:lnTo>
                    <a:pt x="6350" y="841629"/>
                  </a:lnTo>
                  <a:lnTo>
                    <a:pt x="12700" y="841629"/>
                  </a:lnTo>
                  <a:cubicBezTo>
                    <a:pt x="12700" y="846582"/>
                    <a:pt x="16637" y="850519"/>
                    <a:pt x="21590" y="850519"/>
                  </a:cubicBezTo>
                  <a:lnTo>
                    <a:pt x="841629" y="850519"/>
                  </a:lnTo>
                  <a:cubicBezTo>
                    <a:pt x="846582" y="850519"/>
                    <a:pt x="850519" y="846582"/>
                    <a:pt x="850519" y="841629"/>
                  </a:cubicBezTo>
                  <a:lnTo>
                    <a:pt x="850519" y="21590"/>
                  </a:lnTo>
                  <a:cubicBezTo>
                    <a:pt x="850519" y="16637"/>
                    <a:pt x="846582" y="12700"/>
                    <a:pt x="841629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2203831" y="6588621"/>
            <a:ext cx="425203" cy="531614"/>
            <a:chOff x="0" y="0"/>
            <a:chExt cx="566937" cy="708818"/>
          </a:xfrm>
        </p:grpSpPr>
        <p:sp>
          <p:nvSpPr>
            <p:cNvPr id="27" name="Freeform 27" descr="preencoded.png"/>
            <p:cNvSpPr/>
            <p:nvPr/>
          </p:nvSpPr>
          <p:spPr>
            <a:xfrm>
              <a:off x="0" y="0"/>
              <a:ext cx="566928" cy="708787"/>
            </a:xfrm>
            <a:custGeom>
              <a:avLst/>
              <a:gdLst/>
              <a:ahLst/>
              <a:cxnLst/>
              <a:rect l="l" t="t" r="r" b="b"/>
              <a:pathLst>
                <a:path w="566928" h="708787">
                  <a:moveTo>
                    <a:pt x="0" y="0"/>
                  </a:moveTo>
                  <a:lnTo>
                    <a:pt x="566928" y="0"/>
                  </a:lnTo>
                  <a:lnTo>
                    <a:pt x="566928" y="708787"/>
                  </a:lnTo>
                  <a:lnTo>
                    <a:pt x="0" y="708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33" r="-235" b="-4"/>
              </a:stretch>
            </a:blipFill>
          </p:spPr>
        </p:sp>
      </p:grpSp>
      <p:sp>
        <p:nvSpPr>
          <p:cNvPr id="28" name="TextBox 28"/>
          <p:cNvSpPr txBox="1"/>
          <p:nvPr/>
        </p:nvSpPr>
        <p:spPr>
          <a:xfrm>
            <a:off x="13018889" y="6613772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Report &amp; Protect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018889" y="7141071"/>
            <a:ext cx="4276874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Report all suspicious activity and utilise available security tools.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6364951" y="4176419"/>
            <a:ext cx="6129596" cy="1889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sz="12000" spc="146">
                <a:solidFill>
                  <a:srgbClr val="000000"/>
                </a:solidFill>
                <a:latin typeface="Passion One"/>
                <a:ea typeface="Passion One"/>
                <a:cs typeface="Passion One"/>
                <a:sym typeface="Passion One"/>
              </a:rPr>
              <a:t>Thank </a:t>
            </a:r>
            <a:r>
              <a:rPr lang="en-US" sz="12000" spc="146">
                <a:solidFill>
                  <a:srgbClr val="8497B0"/>
                </a:solidFill>
                <a:latin typeface="Passion One"/>
                <a:ea typeface="Passion One"/>
                <a:cs typeface="Passion One"/>
                <a:sym typeface="Passion One"/>
              </a:rPr>
              <a:t>You</a:t>
            </a:r>
            <a:r>
              <a:rPr lang="en-US" sz="12000" spc="146">
                <a:solidFill>
                  <a:srgbClr val="000000"/>
                </a:solidFill>
                <a:latin typeface="Passion One"/>
                <a:ea typeface="Passion One"/>
                <a:cs typeface="Passion One"/>
                <a:sym typeface="Passion One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850237" y="1719411"/>
            <a:ext cx="9445526" cy="1810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Understanding Phishing Attacks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845475" y="3949899"/>
            <a:ext cx="647402" cy="647402"/>
            <a:chOff x="0" y="0"/>
            <a:chExt cx="863203" cy="863203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835279" y="0"/>
                  </a:lnTo>
                  <a:cubicBezTo>
                    <a:pt x="843661" y="0"/>
                    <a:pt x="850519" y="6858"/>
                    <a:pt x="850519" y="15240"/>
                  </a:cubicBezTo>
                  <a:lnTo>
                    <a:pt x="850519" y="835279"/>
                  </a:lnTo>
                  <a:cubicBezTo>
                    <a:pt x="850519" y="843661"/>
                    <a:pt x="843661" y="850519"/>
                    <a:pt x="835279" y="850519"/>
                  </a:cubicBezTo>
                  <a:lnTo>
                    <a:pt x="15240" y="850519"/>
                  </a:lnTo>
                  <a:cubicBezTo>
                    <a:pt x="6858" y="850519"/>
                    <a:pt x="0" y="843661"/>
                    <a:pt x="0" y="835279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841629" y="0"/>
                  </a:lnTo>
                  <a:lnTo>
                    <a:pt x="841629" y="6350"/>
                  </a:lnTo>
                  <a:lnTo>
                    <a:pt x="841629" y="0"/>
                  </a:lnTo>
                  <a:cubicBezTo>
                    <a:pt x="853567" y="0"/>
                    <a:pt x="863219" y="9652"/>
                    <a:pt x="863219" y="21590"/>
                  </a:cubicBezTo>
                  <a:lnTo>
                    <a:pt x="856869" y="21590"/>
                  </a:lnTo>
                  <a:lnTo>
                    <a:pt x="863219" y="21590"/>
                  </a:lnTo>
                  <a:lnTo>
                    <a:pt x="863219" y="841629"/>
                  </a:lnTo>
                  <a:lnTo>
                    <a:pt x="856869" y="841629"/>
                  </a:lnTo>
                  <a:lnTo>
                    <a:pt x="863219" y="841629"/>
                  </a:lnTo>
                  <a:cubicBezTo>
                    <a:pt x="863219" y="853567"/>
                    <a:pt x="853567" y="863219"/>
                    <a:pt x="841629" y="863219"/>
                  </a:cubicBezTo>
                  <a:lnTo>
                    <a:pt x="841629" y="856869"/>
                  </a:lnTo>
                  <a:lnTo>
                    <a:pt x="841629" y="863219"/>
                  </a:lnTo>
                  <a:lnTo>
                    <a:pt x="21590" y="863219"/>
                  </a:lnTo>
                  <a:lnTo>
                    <a:pt x="21590" y="856869"/>
                  </a:lnTo>
                  <a:lnTo>
                    <a:pt x="21590" y="863219"/>
                  </a:lnTo>
                  <a:cubicBezTo>
                    <a:pt x="9652" y="863219"/>
                    <a:pt x="0" y="853567"/>
                    <a:pt x="0" y="841629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841629"/>
                  </a:lnTo>
                  <a:lnTo>
                    <a:pt x="6350" y="841629"/>
                  </a:lnTo>
                  <a:lnTo>
                    <a:pt x="12700" y="841629"/>
                  </a:lnTo>
                  <a:cubicBezTo>
                    <a:pt x="12700" y="846582"/>
                    <a:pt x="16637" y="850519"/>
                    <a:pt x="21590" y="850519"/>
                  </a:cubicBezTo>
                  <a:lnTo>
                    <a:pt x="841629" y="850519"/>
                  </a:lnTo>
                  <a:cubicBezTo>
                    <a:pt x="846582" y="850519"/>
                    <a:pt x="850519" y="846582"/>
                    <a:pt x="850519" y="841629"/>
                  </a:cubicBezTo>
                  <a:lnTo>
                    <a:pt x="850519" y="21590"/>
                  </a:lnTo>
                  <a:cubicBezTo>
                    <a:pt x="850519" y="16637"/>
                    <a:pt x="846582" y="12700"/>
                    <a:pt x="841629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7956575" y="4007792"/>
            <a:ext cx="425203" cy="531614"/>
            <a:chOff x="0" y="0"/>
            <a:chExt cx="566937" cy="708818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566928" cy="708787"/>
            </a:xfrm>
            <a:custGeom>
              <a:avLst/>
              <a:gdLst/>
              <a:ahLst/>
              <a:cxnLst/>
              <a:rect l="l" t="t" r="r" b="b"/>
              <a:pathLst>
                <a:path w="566928" h="708787">
                  <a:moveTo>
                    <a:pt x="0" y="0"/>
                  </a:moveTo>
                  <a:lnTo>
                    <a:pt x="566928" y="0"/>
                  </a:lnTo>
                  <a:lnTo>
                    <a:pt x="566928" y="708787"/>
                  </a:lnTo>
                  <a:lnTo>
                    <a:pt x="0" y="708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33" r="-235" b="-4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8771632" y="4032945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is Phishing?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771632" y="4560242"/>
            <a:ext cx="8524131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Phishing is a type of cyberattack where attackers trick individuals into revealing sensitive information.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7845475" y="6134546"/>
            <a:ext cx="647402" cy="647402"/>
            <a:chOff x="0" y="0"/>
            <a:chExt cx="863203" cy="863203"/>
          </a:xfrm>
        </p:grpSpPr>
        <p:sp>
          <p:nvSpPr>
            <p:cNvPr id="17" name="Freeform 17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835279" y="0"/>
                  </a:lnTo>
                  <a:cubicBezTo>
                    <a:pt x="843661" y="0"/>
                    <a:pt x="850519" y="6858"/>
                    <a:pt x="850519" y="15240"/>
                  </a:cubicBezTo>
                  <a:lnTo>
                    <a:pt x="850519" y="835279"/>
                  </a:lnTo>
                  <a:cubicBezTo>
                    <a:pt x="850519" y="843661"/>
                    <a:pt x="843661" y="850519"/>
                    <a:pt x="835279" y="850519"/>
                  </a:cubicBezTo>
                  <a:lnTo>
                    <a:pt x="15240" y="850519"/>
                  </a:lnTo>
                  <a:cubicBezTo>
                    <a:pt x="6858" y="850519"/>
                    <a:pt x="0" y="843661"/>
                    <a:pt x="0" y="835279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841629" y="0"/>
                  </a:lnTo>
                  <a:lnTo>
                    <a:pt x="841629" y="6350"/>
                  </a:lnTo>
                  <a:lnTo>
                    <a:pt x="841629" y="0"/>
                  </a:lnTo>
                  <a:cubicBezTo>
                    <a:pt x="853567" y="0"/>
                    <a:pt x="863219" y="9652"/>
                    <a:pt x="863219" y="21590"/>
                  </a:cubicBezTo>
                  <a:lnTo>
                    <a:pt x="856869" y="21590"/>
                  </a:lnTo>
                  <a:lnTo>
                    <a:pt x="863219" y="21590"/>
                  </a:lnTo>
                  <a:lnTo>
                    <a:pt x="863219" y="841629"/>
                  </a:lnTo>
                  <a:lnTo>
                    <a:pt x="856869" y="841629"/>
                  </a:lnTo>
                  <a:lnTo>
                    <a:pt x="863219" y="841629"/>
                  </a:lnTo>
                  <a:cubicBezTo>
                    <a:pt x="863219" y="853567"/>
                    <a:pt x="853567" y="863219"/>
                    <a:pt x="841629" y="863219"/>
                  </a:cubicBezTo>
                  <a:lnTo>
                    <a:pt x="841629" y="856869"/>
                  </a:lnTo>
                  <a:lnTo>
                    <a:pt x="841629" y="863219"/>
                  </a:lnTo>
                  <a:lnTo>
                    <a:pt x="21590" y="863219"/>
                  </a:lnTo>
                  <a:lnTo>
                    <a:pt x="21590" y="856869"/>
                  </a:lnTo>
                  <a:lnTo>
                    <a:pt x="21590" y="863219"/>
                  </a:lnTo>
                  <a:cubicBezTo>
                    <a:pt x="9652" y="863219"/>
                    <a:pt x="0" y="853567"/>
                    <a:pt x="0" y="841629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841629"/>
                  </a:lnTo>
                  <a:lnTo>
                    <a:pt x="6350" y="841629"/>
                  </a:lnTo>
                  <a:lnTo>
                    <a:pt x="12700" y="841629"/>
                  </a:lnTo>
                  <a:cubicBezTo>
                    <a:pt x="12700" y="846582"/>
                    <a:pt x="16637" y="850519"/>
                    <a:pt x="21590" y="850519"/>
                  </a:cubicBezTo>
                  <a:lnTo>
                    <a:pt x="841629" y="850519"/>
                  </a:lnTo>
                  <a:cubicBezTo>
                    <a:pt x="846582" y="850519"/>
                    <a:pt x="850519" y="846582"/>
                    <a:pt x="850519" y="841629"/>
                  </a:cubicBezTo>
                  <a:lnTo>
                    <a:pt x="850519" y="21590"/>
                  </a:lnTo>
                  <a:cubicBezTo>
                    <a:pt x="850519" y="16637"/>
                    <a:pt x="846582" y="12700"/>
                    <a:pt x="841629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7956575" y="6192441"/>
            <a:ext cx="425203" cy="531614"/>
            <a:chOff x="0" y="0"/>
            <a:chExt cx="566937" cy="708818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566928" cy="708787"/>
            </a:xfrm>
            <a:custGeom>
              <a:avLst/>
              <a:gdLst/>
              <a:ahLst/>
              <a:cxnLst/>
              <a:rect l="l" t="t" r="r" b="b"/>
              <a:pathLst>
                <a:path w="566928" h="708787">
                  <a:moveTo>
                    <a:pt x="0" y="0"/>
                  </a:moveTo>
                  <a:lnTo>
                    <a:pt x="566928" y="0"/>
                  </a:lnTo>
                  <a:lnTo>
                    <a:pt x="566928" y="708787"/>
                  </a:lnTo>
                  <a:lnTo>
                    <a:pt x="0" y="708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33" r="-235" b="-4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8771632" y="6217592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Common Goals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771632" y="6744891"/>
            <a:ext cx="8524131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 steal credentials, financial data, or infect systems with      malware.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850237" y="7971085"/>
            <a:ext cx="9445526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 i="1">
                <a:solidFill>
                  <a:srgbClr val="151617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Usually carried out via email, fake websites, or messages.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23148" y="119352"/>
            <a:ext cx="18288000" cy="10167648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496044" y="370731"/>
            <a:ext cx="5559475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Recognising Phishing Emails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6044" y="1241747"/>
            <a:ext cx="2932956" cy="2268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2000" b="1" dirty="0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Suspicious Sender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6044" y="2086570"/>
            <a:ext cx="8475018" cy="217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750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Check the sender's email address for inconsistencies or unusual domains.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6044" y="2589609"/>
            <a:ext cx="8475018" cy="217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750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Suspicious sender address (e.g., info@amazan.net)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6044" y="3096965"/>
            <a:ext cx="8475018" cy="217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750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Urgent or threatening language (e.g., "Your account will be closed!")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96044" y="3571429"/>
            <a:ext cx="8475018" cy="217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750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Unexpected attachments or links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96044" y="4049613"/>
            <a:ext cx="8475018" cy="217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750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Grammar and spelling mistakes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96044" y="4485976"/>
            <a:ext cx="8475018" cy="217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750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Requests for personal or financial information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326464" y="1204615"/>
            <a:ext cx="8475018" cy="8475018"/>
            <a:chOff x="0" y="0"/>
            <a:chExt cx="11300023" cy="11300023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11300079" cy="11300079"/>
            </a:xfrm>
            <a:custGeom>
              <a:avLst/>
              <a:gdLst/>
              <a:ahLst/>
              <a:cxnLst/>
              <a:rect l="l" t="t" r="r" b="b"/>
              <a:pathLst>
                <a:path w="11300079" h="11300079">
                  <a:moveTo>
                    <a:pt x="0" y="0"/>
                  </a:moveTo>
                  <a:lnTo>
                    <a:pt x="11300079" y="0"/>
                  </a:lnTo>
                  <a:lnTo>
                    <a:pt x="11300079" y="11300079"/>
                  </a:lnTo>
                  <a:lnTo>
                    <a:pt x="0" y="11300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47C80-7F71-77A5-53FA-2D6952794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440F088-226D-C890-214B-C3DF5C02F91D}"/>
              </a:ext>
            </a:extLst>
          </p:cNvPr>
          <p:cNvGrpSpPr/>
          <p:nvPr/>
        </p:nvGrpSpPr>
        <p:grpSpPr>
          <a:xfrm>
            <a:off x="0" y="-22239"/>
            <a:ext cx="18288000" cy="10287000"/>
            <a:chOff x="0" y="0"/>
            <a:chExt cx="2438400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363FD78-CED8-CEA1-9226-CCEF10972397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8D138C90-69C0-4030-16FC-167BBEA48998}"/>
              </a:ext>
            </a:extLst>
          </p:cNvPr>
          <p:cNvSpPr txBox="1"/>
          <p:nvPr/>
        </p:nvSpPr>
        <p:spPr>
          <a:xfrm>
            <a:off x="6364951" y="4176419"/>
            <a:ext cx="6129596" cy="1889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sz="12000" spc="146" dirty="0">
                <a:solidFill>
                  <a:srgbClr val="000000"/>
                </a:solidFill>
                <a:latin typeface="Passion One"/>
                <a:ea typeface="Passion One"/>
                <a:cs typeface="Passion One"/>
                <a:sym typeface="Passion One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3A25B8-F434-E988-608C-CEE5C916E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675" y="906413"/>
            <a:ext cx="8474174" cy="84741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3904E0-7D61-BBF2-41DF-0058CF655528}"/>
              </a:ext>
            </a:extLst>
          </p:cNvPr>
          <p:cNvSpPr txBox="1"/>
          <p:nvPr/>
        </p:nvSpPr>
        <p:spPr>
          <a:xfrm>
            <a:off x="10579274" y="870388"/>
            <a:ext cx="9901450" cy="319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2000" b="1" dirty="0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Fake Websites</a:t>
            </a:r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7C655807-341A-D6EF-DC44-D2D33E886903}"/>
              </a:ext>
            </a:extLst>
          </p:cNvPr>
          <p:cNvSpPr txBox="1"/>
          <p:nvPr/>
        </p:nvSpPr>
        <p:spPr>
          <a:xfrm>
            <a:off x="10468797" y="1856810"/>
            <a:ext cx="8475018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60238" lvl="1" indent="-80119" algn="l">
              <a:lnSpc>
                <a:spcPts val="1750"/>
              </a:lnSpc>
              <a:buFont typeface="Arial"/>
              <a:buChar char="•"/>
            </a:pPr>
            <a:r>
              <a:rPr lang="en-US" sz="1600" b="1" dirty="0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  Clues to Look For</a:t>
            </a:r>
            <a:r>
              <a:rPr lang="en-US" sz="1600" dirty="0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438317" y="2317272"/>
            <a:ext cx="8475018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60238" lvl="1" indent="-80119" algn="l">
              <a:lnSpc>
                <a:spcPts val="1750"/>
              </a:lnSpc>
              <a:buFont typeface="Arial"/>
              <a:buChar char="•"/>
            </a:pPr>
            <a:r>
              <a:rPr lang="en-US" sz="1600" dirty="0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 Insecure website (URL doesn't start with https://)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EAD29-D0B6-C8D1-8AD7-037A5608F84A}"/>
              </a:ext>
            </a:extLst>
          </p:cNvPr>
          <p:cNvSpPr txBox="1"/>
          <p:nvPr/>
        </p:nvSpPr>
        <p:spPr>
          <a:xfrm>
            <a:off x="10317012" y="2825331"/>
            <a:ext cx="1105662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0238" lvl="1" indent="-80119" algn="l">
              <a:lnSpc>
                <a:spcPts val="1750"/>
              </a:lnSpc>
              <a:buFont typeface="Arial"/>
              <a:buChar char="•"/>
            </a:pPr>
            <a:r>
              <a:rPr lang="en-US" sz="1800" dirty="0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 Fake domain names (e.g., www.bank-login-secure.com)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68663A-D600-F973-D6E0-5DDDF0EB9D8C}"/>
              </a:ext>
            </a:extLst>
          </p:cNvPr>
          <p:cNvSpPr txBox="1"/>
          <p:nvPr/>
        </p:nvSpPr>
        <p:spPr>
          <a:xfrm>
            <a:off x="10317012" y="4384231"/>
            <a:ext cx="1133856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0238" lvl="1" indent="-80119" algn="l">
              <a:lnSpc>
                <a:spcPts val="1750"/>
              </a:lnSpc>
              <a:buFont typeface="Arial"/>
              <a:buChar char="•"/>
            </a:pPr>
            <a:r>
              <a:rPr lang="en-US" sz="1800" b="1" dirty="0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 Tip</a:t>
            </a:r>
            <a:r>
              <a:rPr lang="en-US" sz="1800" dirty="0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: Manually type URLs instead of clicking 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438317" y="3394953"/>
            <a:ext cx="8475018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60238" lvl="1" indent="-80119" algn="l">
              <a:lnSpc>
                <a:spcPts val="1750"/>
              </a:lnSpc>
              <a:buFont typeface="Arial"/>
              <a:buChar char="•"/>
            </a:pPr>
            <a:r>
              <a:rPr lang="en-US" sz="1600" dirty="0">
                <a:solidFill>
                  <a:srgbClr val="151617"/>
                </a:solidFill>
                <a:latin typeface="Arimo Bold Italics" panose="020B0604020202020204" charset="0"/>
                <a:ea typeface="Arimo Bold Italics" panose="020B0604020202020204" charset="0"/>
                <a:cs typeface="Arimo Bold Italics" panose="020B0604020202020204" charset="0"/>
                <a:sym typeface="Arimo"/>
              </a:rPr>
              <a:t> Pop-ups asking for sensitive info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96EB5A-75D9-9428-CF7E-8C2939B4DC90}"/>
              </a:ext>
            </a:extLst>
          </p:cNvPr>
          <p:cNvSpPr txBox="1"/>
          <p:nvPr/>
        </p:nvSpPr>
        <p:spPr>
          <a:xfrm>
            <a:off x="10317012" y="3838588"/>
            <a:ext cx="1148334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0238" lvl="1" indent="-80119" algn="l">
              <a:lnSpc>
                <a:spcPts val="1750"/>
              </a:lnSpc>
              <a:buFont typeface="Arial"/>
              <a:buChar char="•"/>
            </a:pPr>
            <a:r>
              <a:rPr lang="en-US" sz="1800" dirty="0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  Unusual layouts or low-quality graphics</a:t>
            </a:r>
          </a:p>
        </p:txBody>
      </p:sp>
    </p:spTree>
    <p:extLst>
      <p:ext uri="{BB962C8B-B14F-4D97-AF65-F5344CB8AC3E}">
        <p14:creationId xmlns:p14="http://schemas.microsoft.com/office/powerpoint/2010/main" val="3193448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8288000" cy="3159770"/>
            <a:chOff x="0" y="0"/>
            <a:chExt cx="24384000" cy="4213027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0" cy="4212971"/>
            </a:xfrm>
            <a:custGeom>
              <a:avLst/>
              <a:gdLst/>
              <a:ahLst/>
              <a:cxnLst/>
              <a:rect l="l" t="t" r="r" b="b"/>
              <a:pathLst>
                <a:path w="24384000" h="4212971">
                  <a:moveTo>
                    <a:pt x="0" y="0"/>
                  </a:moveTo>
                  <a:lnTo>
                    <a:pt x="24384000" y="0"/>
                  </a:lnTo>
                  <a:lnTo>
                    <a:pt x="24384000" y="4212971"/>
                  </a:lnTo>
                  <a:lnTo>
                    <a:pt x="0" y="4212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40" b="-41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884635" y="3836342"/>
            <a:ext cx="6502301" cy="808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87"/>
              </a:lnSpc>
            </a:pPr>
            <a:r>
              <a:rPr lang="en-US" sz="4937" b="1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Spotting Red Flags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84635" y="5024289"/>
            <a:ext cx="631924" cy="631924"/>
            <a:chOff x="0" y="0"/>
            <a:chExt cx="842565" cy="842565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842518" cy="842518"/>
            </a:xfrm>
            <a:custGeom>
              <a:avLst/>
              <a:gdLst/>
              <a:ahLst/>
              <a:cxnLst/>
              <a:rect l="l" t="t" r="r" b="b"/>
              <a:pathLst>
                <a:path w="842518" h="842518">
                  <a:moveTo>
                    <a:pt x="0" y="0"/>
                  </a:moveTo>
                  <a:lnTo>
                    <a:pt x="842518" y="0"/>
                  </a:lnTo>
                  <a:lnTo>
                    <a:pt x="842518" y="842518"/>
                  </a:lnTo>
                  <a:lnTo>
                    <a:pt x="0" y="842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5" b="-5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832521" y="5164783"/>
            <a:ext cx="3159770" cy="40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Urgent Language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32521" y="5625554"/>
            <a:ext cx="15570845" cy="499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Beware of messages demanding immediate action or threatening consequences.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884635" y="6757244"/>
            <a:ext cx="631924" cy="631924"/>
            <a:chOff x="0" y="0"/>
            <a:chExt cx="842565" cy="842565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842518" cy="842518"/>
            </a:xfrm>
            <a:custGeom>
              <a:avLst/>
              <a:gdLst/>
              <a:ahLst/>
              <a:cxnLst/>
              <a:rect l="l" t="t" r="r" b="b"/>
              <a:pathLst>
                <a:path w="842518" h="842518">
                  <a:moveTo>
                    <a:pt x="0" y="0"/>
                  </a:moveTo>
                  <a:lnTo>
                    <a:pt x="842518" y="0"/>
                  </a:lnTo>
                  <a:lnTo>
                    <a:pt x="842518" y="842518"/>
                  </a:lnTo>
                  <a:lnTo>
                    <a:pt x="0" y="842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5" b="-5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832521" y="6897737"/>
            <a:ext cx="3159770" cy="40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Unusual Requests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32521" y="7358509"/>
            <a:ext cx="15570845" cy="499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Be cautious of unexpected offers, prizes, or requests for personal information.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884635" y="8490198"/>
            <a:ext cx="631924" cy="631924"/>
            <a:chOff x="0" y="0"/>
            <a:chExt cx="842565" cy="842565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842518" cy="842518"/>
            </a:xfrm>
            <a:custGeom>
              <a:avLst/>
              <a:gdLst/>
              <a:ahLst/>
              <a:cxnLst/>
              <a:rect l="l" t="t" r="r" b="b"/>
              <a:pathLst>
                <a:path w="842518" h="842518">
                  <a:moveTo>
                    <a:pt x="0" y="0"/>
                  </a:moveTo>
                  <a:lnTo>
                    <a:pt x="842518" y="0"/>
                  </a:lnTo>
                  <a:lnTo>
                    <a:pt x="842518" y="842518"/>
                  </a:lnTo>
                  <a:lnTo>
                    <a:pt x="0" y="842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5" b="-5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1832521" y="8630691"/>
            <a:ext cx="3409950" cy="40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Grammar &amp; Spelling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32521" y="9091464"/>
            <a:ext cx="15570845" cy="499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Poor grammar and spelling are common indicators of a phishing attempt.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1014026" y="-114556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992238" y="998488"/>
            <a:ext cx="9445526" cy="1810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Understanding Social Engineering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87475" y="3228975"/>
            <a:ext cx="4590455" cy="4089798"/>
            <a:chOff x="0" y="0"/>
            <a:chExt cx="6120607" cy="5453063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6107938" cy="5440426"/>
            </a:xfrm>
            <a:custGeom>
              <a:avLst/>
              <a:gdLst/>
              <a:ahLst/>
              <a:cxnLst/>
              <a:rect l="l" t="t" r="r" b="b"/>
              <a:pathLst>
                <a:path w="6107938" h="5440426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6092698" y="0"/>
                  </a:lnTo>
                  <a:cubicBezTo>
                    <a:pt x="6101080" y="0"/>
                    <a:pt x="6107938" y="6858"/>
                    <a:pt x="6107938" y="15240"/>
                  </a:cubicBezTo>
                  <a:lnTo>
                    <a:pt x="6107938" y="5425186"/>
                  </a:lnTo>
                  <a:cubicBezTo>
                    <a:pt x="6107938" y="5433568"/>
                    <a:pt x="6101080" y="5440426"/>
                    <a:pt x="6092698" y="5440426"/>
                  </a:cubicBezTo>
                  <a:lnTo>
                    <a:pt x="15240" y="5440426"/>
                  </a:lnTo>
                  <a:cubicBezTo>
                    <a:pt x="6858" y="5440426"/>
                    <a:pt x="0" y="5433568"/>
                    <a:pt x="0" y="5425186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120638" cy="5453126"/>
            </a:xfrm>
            <a:custGeom>
              <a:avLst/>
              <a:gdLst/>
              <a:ahLst/>
              <a:cxnLst/>
              <a:rect l="l" t="t" r="r" b="b"/>
              <a:pathLst>
                <a:path w="6120638" h="5453126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6099048" y="0"/>
                  </a:lnTo>
                  <a:lnTo>
                    <a:pt x="6099048" y="6350"/>
                  </a:lnTo>
                  <a:lnTo>
                    <a:pt x="6099048" y="0"/>
                  </a:lnTo>
                  <a:cubicBezTo>
                    <a:pt x="6110986" y="0"/>
                    <a:pt x="6120638" y="9652"/>
                    <a:pt x="6120638" y="21590"/>
                  </a:cubicBezTo>
                  <a:lnTo>
                    <a:pt x="6114288" y="21590"/>
                  </a:lnTo>
                  <a:lnTo>
                    <a:pt x="6120638" y="21590"/>
                  </a:lnTo>
                  <a:lnTo>
                    <a:pt x="6120638" y="5431536"/>
                  </a:lnTo>
                  <a:lnTo>
                    <a:pt x="6114288" y="5431536"/>
                  </a:lnTo>
                  <a:lnTo>
                    <a:pt x="6120638" y="5431536"/>
                  </a:lnTo>
                  <a:cubicBezTo>
                    <a:pt x="6120638" y="5443474"/>
                    <a:pt x="6110986" y="5453126"/>
                    <a:pt x="6099048" y="5453126"/>
                  </a:cubicBezTo>
                  <a:lnTo>
                    <a:pt x="6099048" y="5446776"/>
                  </a:lnTo>
                  <a:lnTo>
                    <a:pt x="6099048" y="5453126"/>
                  </a:lnTo>
                  <a:lnTo>
                    <a:pt x="21590" y="5453126"/>
                  </a:lnTo>
                  <a:lnTo>
                    <a:pt x="21590" y="5446776"/>
                  </a:lnTo>
                  <a:lnTo>
                    <a:pt x="21590" y="5453126"/>
                  </a:lnTo>
                  <a:cubicBezTo>
                    <a:pt x="9652" y="5453126"/>
                    <a:pt x="0" y="5443474"/>
                    <a:pt x="0" y="5431536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5431536"/>
                  </a:lnTo>
                  <a:lnTo>
                    <a:pt x="6350" y="5431536"/>
                  </a:lnTo>
                  <a:lnTo>
                    <a:pt x="12700" y="5431536"/>
                  </a:lnTo>
                  <a:cubicBezTo>
                    <a:pt x="12700" y="5436489"/>
                    <a:pt x="16637" y="5440426"/>
                    <a:pt x="21590" y="5440426"/>
                  </a:cubicBezTo>
                  <a:lnTo>
                    <a:pt x="6099048" y="5440426"/>
                  </a:lnTo>
                  <a:cubicBezTo>
                    <a:pt x="6104001" y="5440426"/>
                    <a:pt x="6107938" y="5436489"/>
                    <a:pt x="6107938" y="5431536"/>
                  </a:cubicBezTo>
                  <a:lnTo>
                    <a:pt x="6107938" y="21590"/>
                  </a:lnTo>
                  <a:cubicBezTo>
                    <a:pt x="6107938" y="16637"/>
                    <a:pt x="6104001" y="12700"/>
                    <a:pt x="6099048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285280" y="3507730"/>
            <a:ext cx="3994845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is Social Engineering?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85280" y="4477941"/>
            <a:ext cx="3994845" cy="191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8527" lvl="2" indent="-252842" algn="l">
              <a:lnSpc>
                <a:spcPts val="3562"/>
              </a:lnSpc>
              <a:buFont typeface="Arial"/>
              <a:buChar char="⚬"/>
            </a:pPr>
            <a:r>
              <a:rPr lang="en-US" sz="218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Manipulation techniques to trick people into giving up confidential info.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5851922" y="3228975"/>
            <a:ext cx="4590604" cy="4089798"/>
            <a:chOff x="0" y="0"/>
            <a:chExt cx="6120805" cy="5453063"/>
          </a:xfrm>
        </p:grpSpPr>
        <p:sp>
          <p:nvSpPr>
            <p:cNvPr id="15" name="Freeform 15"/>
            <p:cNvSpPr/>
            <p:nvPr/>
          </p:nvSpPr>
          <p:spPr>
            <a:xfrm>
              <a:off x="6350" y="6350"/>
              <a:ext cx="6108065" cy="5440426"/>
            </a:xfrm>
            <a:custGeom>
              <a:avLst/>
              <a:gdLst/>
              <a:ahLst/>
              <a:cxnLst/>
              <a:rect l="l" t="t" r="r" b="b"/>
              <a:pathLst>
                <a:path w="6108065" h="5440426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6092825" y="0"/>
                  </a:lnTo>
                  <a:cubicBezTo>
                    <a:pt x="6101207" y="0"/>
                    <a:pt x="6108065" y="6858"/>
                    <a:pt x="6108065" y="15240"/>
                  </a:cubicBezTo>
                  <a:lnTo>
                    <a:pt x="6108065" y="5425186"/>
                  </a:lnTo>
                  <a:cubicBezTo>
                    <a:pt x="6108065" y="5433568"/>
                    <a:pt x="6101207" y="5440426"/>
                    <a:pt x="6092825" y="5440426"/>
                  </a:cubicBezTo>
                  <a:lnTo>
                    <a:pt x="15240" y="5440426"/>
                  </a:lnTo>
                  <a:cubicBezTo>
                    <a:pt x="6858" y="5440426"/>
                    <a:pt x="0" y="5433568"/>
                    <a:pt x="0" y="5425186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6120765" cy="5453126"/>
            </a:xfrm>
            <a:custGeom>
              <a:avLst/>
              <a:gdLst/>
              <a:ahLst/>
              <a:cxnLst/>
              <a:rect l="l" t="t" r="r" b="b"/>
              <a:pathLst>
                <a:path w="6120765" h="5453126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6099175" y="0"/>
                  </a:lnTo>
                  <a:lnTo>
                    <a:pt x="6099175" y="6350"/>
                  </a:lnTo>
                  <a:lnTo>
                    <a:pt x="6099175" y="0"/>
                  </a:lnTo>
                  <a:cubicBezTo>
                    <a:pt x="6111113" y="0"/>
                    <a:pt x="6120765" y="9652"/>
                    <a:pt x="6120765" y="21590"/>
                  </a:cubicBezTo>
                  <a:lnTo>
                    <a:pt x="6114415" y="21590"/>
                  </a:lnTo>
                  <a:lnTo>
                    <a:pt x="6120765" y="21590"/>
                  </a:lnTo>
                  <a:lnTo>
                    <a:pt x="6120765" y="5431536"/>
                  </a:lnTo>
                  <a:lnTo>
                    <a:pt x="6114415" y="5431536"/>
                  </a:lnTo>
                  <a:lnTo>
                    <a:pt x="6120765" y="5431536"/>
                  </a:lnTo>
                  <a:cubicBezTo>
                    <a:pt x="6120765" y="5443474"/>
                    <a:pt x="6111113" y="5453126"/>
                    <a:pt x="6099175" y="5453126"/>
                  </a:cubicBezTo>
                  <a:lnTo>
                    <a:pt x="6099175" y="5446776"/>
                  </a:lnTo>
                  <a:lnTo>
                    <a:pt x="6099175" y="5453126"/>
                  </a:lnTo>
                  <a:lnTo>
                    <a:pt x="21590" y="5453126"/>
                  </a:lnTo>
                  <a:lnTo>
                    <a:pt x="21590" y="5446776"/>
                  </a:lnTo>
                  <a:lnTo>
                    <a:pt x="21590" y="5453126"/>
                  </a:lnTo>
                  <a:cubicBezTo>
                    <a:pt x="9652" y="5453126"/>
                    <a:pt x="0" y="5443474"/>
                    <a:pt x="0" y="5431536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5431536"/>
                  </a:lnTo>
                  <a:lnTo>
                    <a:pt x="6350" y="5431536"/>
                  </a:lnTo>
                  <a:lnTo>
                    <a:pt x="12700" y="5431536"/>
                  </a:lnTo>
                  <a:cubicBezTo>
                    <a:pt x="12700" y="5436489"/>
                    <a:pt x="16637" y="5440426"/>
                    <a:pt x="21590" y="5440426"/>
                  </a:cubicBezTo>
                  <a:lnTo>
                    <a:pt x="6099175" y="5440426"/>
                  </a:lnTo>
                  <a:cubicBezTo>
                    <a:pt x="6104128" y="5440426"/>
                    <a:pt x="6108065" y="5436489"/>
                    <a:pt x="6108065" y="5431536"/>
                  </a:cubicBezTo>
                  <a:lnTo>
                    <a:pt x="6108065" y="21590"/>
                  </a:lnTo>
                  <a:cubicBezTo>
                    <a:pt x="6108065" y="16637"/>
                    <a:pt x="6104128" y="12700"/>
                    <a:pt x="6099175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6149727" y="3507730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Baiting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149727" y="4035029"/>
            <a:ext cx="3994994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Luring victims with tempting offers, like free downloads, to install malware.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87475" y="7592765"/>
            <a:ext cx="9455051" cy="1662261"/>
            <a:chOff x="0" y="0"/>
            <a:chExt cx="12606735" cy="2216348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12594082" cy="2203577"/>
            </a:xfrm>
            <a:custGeom>
              <a:avLst/>
              <a:gdLst/>
              <a:ahLst/>
              <a:cxnLst/>
              <a:rect l="l" t="t" r="r" b="b"/>
              <a:pathLst>
                <a:path w="12594082" h="2203577">
                  <a:moveTo>
                    <a:pt x="0" y="15240"/>
                  </a:moveTo>
                  <a:cubicBezTo>
                    <a:pt x="0" y="6858"/>
                    <a:pt x="6858" y="0"/>
                    <a:pt x="15367" y="0"/>
                  </a:cubicBezTo>
                  <a:lnTo>
                    <a:pt x="12578715" y="0"/>
                  </a:lnTo>
                  <a:cubicBezTo>
                    <a:pt x="12587224" y="0"/>
                    <a:pt x="12594082" y="6858"/>
                    <a:pt x="12594082" y="15240"/>
                  </a:cubicBezTo>
                  <a:lnTo>
                    <a:pt x="12594082" y="2188337"/>
                  </a:lnTo>
                  <a:cubicBezTo>
                    <a:pt x="12594082" y="2196719"/>
                    <a:pt x="12587224" y="2203577"/>
                    <a:pt x="12578715" y="2203577"/>
                  </a:cubicBezTo>
                  <a:lnTo>
                    <a:pt x="15367" y="2203577"/>
                  </a:lnTo>
                  <a:cubicBezTo>
                    <a:pt x="6858" y="2203577"/>
                    <a:pt x="0" y="2196719"/>
                    <a:pt x="0" y="2188337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12606782" cy="2216277"/>
            </a:xfrm>
            <a:custGeom>
              <a:avLst/>
              <a:gdLst/>
              <a:ahLst/>
              <a:cxnLst/>
              <a:rect l="l" t="t" r="r" b="b"/>
              <a:pathLst>
                <a:path w="12606782" h="2216277">
                  <a:moveTo>
                    <a:pt x="0" y="21590"/>
                  </a:moveTo>
                  <a:cubicBezTo>
                    <a:pt x="0" y="9652"/>
                    <a:pt x="9779" y="0"/>
                    <a:pt x="21717" y="0"/>
                  </a:cubicBezTo>
                  <a:lnTo>
                    <a:pt x="12585065" y="0"/>
                  </a:lnTo>
                  <a:lnTo>
                    <a:pt x="12585065" y="6350"/>
                  </a:lnTo>
                  <a:lnTo>
                    <a:pt x="12585065" y="0"/>
                  </a:lnTo>
                  <a:cubicBezTo>
                    <a:pt x="12597003" y="0"/>
                    <a:pt x="12606782" y="9652"/>
                    <a:pt x="12606782" y="21590"/>
                  </a:cubicBezTo>
                  <a:lnTo>
                    <a:pt x="12600432" y="21590"/>
                  </a:lnTo>
                  <a:lnTo>
                    <a:pt x="12606782" y="21590"/>
                  </a:lnTo>
                  <a:lnTo>
                    <a:pt x="12606782" y="2194687"/>
                  </a:lnTo>
                  <a:lnTo>
                    <a:pt x="12600432" y="2194687"/>
                  </a:lnTo>
                  <a:lnTo>
                    <a:pt x="12606782" y="2194687"/>
                  </a:lnTo>
                  <a:cubicBezTo>
                    <a:pt x="12606782" y="2206625"/>
                    <a:pt x="12597003" y="2216277"/>
                    <a:pt x="12585065" y="2216277"/>
                  </a:cubicBezTo>
                  <a:lnTo>
                    <a:pt x="12585065" y="2209927"/>
                  </a:lnTo>
                  <a:lnTo>
                    <a:pt x="12585065" y="2216277"/>
                  </a:lnTo>
                  <a:lnTo>
                    <a:pt x="21717" y="2216277"/>
                  </a:lnTo>
                  <a:lnTo>
                    <a:pt x="21717" y="2209927"/>
                  </a:lnTo>
                  <a:lnTo>
                    <a:pt x="21717" y="2216277"/>
                  </a:lnTo>
                  <a:cubicBezTo>
                    <a:pt x="9779" y="2216277"/>
                    <a:pt x="0" y="2206625"/>
                    <a:pt x="0" y="2194687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2194687"/>
                  </a:lnTo>
                  <a:lnTo>
                    <a:pt x="6350" y="2194687"/>
                  </a:lnTo>
                  <a:lnTo>
                    <a:pt x="12700" y="2194687"/>
                  </a:lnTo>
                  <a:cubicBezTo>
                    <a:pt x="12700" y="2199513"/>
                    <a:pt x="16637" y="2203577"/>
                    <a:pt x="21717" y="2203577"/>
                  </a:cubicBezTo>
                  <a:lnTo>
                    <a:pt x="12585065" y="2203577"/>
                  </a:lnTo>
                  <a:cubicBezTo>
                    <a:pt x="12590018" y="2203577"/>
                    <a:pt x="12594082" y="2199513"/>
                    <a:pt x="12594082" y="2194687"/>
                  </a:cubicBezTo>
                  <a:lnTo>
                    <a:pt x="12594082" y="21590"/>
                  </a:lnTo>
                  <a:cubicBezTo>
                    <a:pt x="12594082" y="16764"/>
                    <a:pt x="12590145" y="12700"/>
                    <a:pt x="12585065" y="12700"/>
                  </a:cubicBezTo>
                  <a:lnTo>
                    <a:pt x="21717" y="12700"/>
                  </a:lnTo>
                  <a:lnTo>
                    <a:pt x="21717" y="6350"/>
                  </a:lnTo>
                  <a:lnTo>
                    <a:pt x="21717" y="12700"/>
                  </a:lnTo>
                  <a:cubicBezTo>
                    <a:pt x="16637" y="12700"/>
                    <a:pt x="12700" y="16764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285280" y="7871520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Tailgating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85280" y="8398817"/>
            <a:ext cx="8859441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 Physically following someone into a restricted area.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750278" y="77688"/>
            <a:ext cx="6858000" cy="10066139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923628" y="941785"/>
            <a:ext cx="9582745" cy="1658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7"/>
              </a:lnSpc>
            </a:pPr>
            <a:r>
              <a:rPr lang="en-US" sz="5187" b="1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Best Practices for Protection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18865" y="2991742"/>
            <a:ext cx="603349" cy="603349"/>
            <a:chOff x="0" y="0"/>
            <a:chExt cx="804465" cy="804465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791718" cy="791718"/>
            </a:xfrm>
            <a:custGeom>
              <a:avLst/>
              <a:gdLst/>
              <a:ahLst/>
              <a:cxnLst/>
              <a:rect l="l" t="t" r="r" b="b"/>
              <a:pathLst>
                <a:path w="791718" h="791718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776478" y="0"/>
                  </a:lnTo>
                  <a:cubicBezTo>
                    <a:pt x="784860" y="0"/>
                    <a:pt x="791718" y="6858"/>
                    <a:pt x="791718" y="15240"/>
                  </a:cubicBezTo>
                  <a:lnTo>
                    <a:pt x="791718" y="776478"/>
                  </a:lnTo>
                  <a:cubicBezTo>
                    <a:pt x="791718" y="784860"/>
                    <a:pt x="784860" y="791718"/>
                    <a:pt x="776478" y="791718"/>
                  </a:cubicBezTo>
                  <a:lnTo>
                    <a:pt x="15240" y="791718"/>
                  </a:lnTo>
                  <a:cubicBezTo>
                    <a:pt x="6858" y="791718"/>
                    <a:pt x="0" y="784860"/>
                    <a:pt x="0" y="776478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804418" cy="804418"/>
            </a:xfrm>
            <a:custGeom>
              <a:avLst/>
              <a:gdLst/>
              <a:ahLst/>
              <a:cxnLst/>
              <a:rect l="l" t="t" r="r" b="b"/>
              <a:pathLst>
                <a:path w="804418" h="804418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782828" y="0"/>
                  </a:lnTo>
                  <a:lnTo>
                    <a:pt x="782828" y="6350"/>
                  </a:lnTo>
                  <a:lnTo>
                    <a:pt x="782828" y="0"/>
                  </a:lnTo>
                  <a:cubicBezTo>
                    <a:pt x="794766" y="0"/>
                    <a:pt x="804418" y="9652"/>
                    <a:pt x="804418" y="21590"/>
                  </a:cubicBezTo>
                  <a:lnTo>
                    <a:pt x="798068" y="21590"/>
                  </a:lnTo>
                  <a:lnTo>
                    <a:pt x="804418" y="21590"/>
                  </a:lnTo>
                  <a:lnTo>
                    <a:pt x="804418" y="782828"/>
                  </a:lnTo>
                  <a:lnTo>
                    <a:pt x="798068" y="782828"/>
                  </a:lnTo>
                  <a:lnTo>
                    <a:pt x="804418" y="782828"/>
                  </a:lnTo>
                  <a:cubicBezTo>
                    <a:pt x="804418" y="794766"/>
                    <a:pt x="794766" y="804418"/>
                    <a:pt x="782828" y="804418"/>
                  </a:cubicBezTo>
                  <a:lnTo>
                    <a:pt x="782828" y="798068"/>
                  </a:lnTo>
                  <a:lnTo>
                    <a:pt x="782828" y="804418"/>
                  </a:lnTo>
                  <a:lnTo>
                    <a:pt x="21590" y="804418"/>
                  </a:lnTo>
                  <a:lnTo>
                    <a:pt x="21590" y="798068"/>
                  </a:lnTo>
                  <a:lnTo>
                    <a:pt x="21590" y="804418"/>
                  </a:lnTo>
                  <a:cubicBezTo>
                    <a:pt x="9652" y="804418"/>
                    <a:pt x="0" y="794766"/>
                    <a:pt x="0" y="782828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782828"/>
                  </a:lnTo>
                  <a:lnTo>
                    <a:pt x="6350" y="782828"/>
                  </a:lnTo>
                  <a:lnTo>
                    <a:pt x="12700" y="782828"/>
                  </a:lnTo>
                  <a:cubicBezTo>
                    <a:pt x="12700" y="787781"/>
                    <a:pt x="16637" y="791718"/>
                    <a:pt x="21590" y="791718"/>
                  </a:cubicBezTo>
                  <a:lnTo>
                    <a:pt x="782828" y="791718"/>
                  </a:lnTo>
                  <a:cubicBezTo>
                    <a:pt x="787781" y="791718"/>
                    <a:pt x="791718" y="787781"/>
                    <a:pt x="791718" y="782828"/>
                  </a:cubicBezTo>
                  <a:lnTo>
                    <a:pt x="791718" y="21590"/>
                  </a:lnTo>
                  <a:cubicBezTo>
                    <a:pt x="791718" y="16637"/>
                    <a:pt x="787781" y="12700"/>
                    <a:pt x="782828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022597" y="3103141"/>
            <a:ext cx="395883" cy="437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3062" b="1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81324" y="3077616"/>
            <a:ext cx="3299072" cy="421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 b="1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Verify Sender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81324" y="3562648"/>
            <a:ext cx="8725049" cy="517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Always double-check the sender's identity before responding.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18865" y="4602956"/>
            <a:ext cx="603349" cy="603349"/>
            <a:chOff x="0" y="0"/>
            <a:chExt cx="804465" cy="804465"/>
          </a:xfrm>
        </p:grpSpPr>
        <p:sp>
          <p:nvSpPr>
            <p:cNvPr id="16" name="Freeform 16"/>
            <p:cNvSpPr/>
            <p:nvPr/>
          </p:nvSpPr>
          <p:spPr>
            <a:xfrm>
              <a:off x="6350" y="6350"/>
              <a:ext cx="791718" cy="791718"/>
            </a:xfrm>
            <a:custGeom>
              <a:avLst/>
              <a:gdLst/>
              <a:ahLst/>
              <a:cxnLst/>
              <a:rect l="l" t="t" r="r" b="b"/>
              <a:pathLst>
                <a:path w="791718" h="791718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776478" y="0"/>
                  </a:lnTo>
                  <a:cubicBezTo>
                    <a:pt x="784860" y="0"/>
                    <a:pt x="791718" y="6858"/>
                    <a:pt x="791718" y="15240"/>
                  </a:cubicBezTo>
                  <a:lnTo>
                    <a:pt x="791718" y="776478"/>
                  </a:lnTo>
                  <a:cubicBezTo>
                    <a:pt x="791718" y="784860"/>
                    <a:pt x="784860" y="791718"/>
                    <a:pt x="776478" y="791718"/>
                  </a:cubicBezTo>
                  <a:lnTo>
                    <a:pt x="15240" y="791718"/>
                  </a:lnTo>
                  <a:cubicBezTo>
                    <a:pt x="6858" y="791718"/>
                    <a:pt x="0" y="784860"/>
                    <a:pt x="0" y="776478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804418" cy="804418"/>
            </a:xfrm>
            <a:custGeom>
              <a:avLst/>
              <a:gdLst/>
              <a:ahLst/>
              <a:cxnLst/>
              <a:rect l="l" t="t" r="r" b="b"/>
              <a:pathLst>
                <a:path w="804418" h="804418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782828" y="0"/>
                  </a:lnTo>
                  <a:lnTo>
                    <a:pt x="782828" y="6350"/>
                  </a:lnTo>
                  <a:lnTo>
                    <a:pt x="782828" y="0"/>
                  </a:lnTo>
                  <a:cubicBezTo>
                    <a:pt x="794766" y="0"/>
                    <a:pt x="804418" y="9652"/>
                    <a:pt x="804418" y="21590"/>
                  </a:cubicBezTo>
                  <a:lnTo>
                    <a:pt x="798068" y="21590"/>
                  </a:lnTo>
                  <a:lnTo>
                    <a:pt x="804418" y="21590"/>
                  </a:lnTo>
                  <a:lnTo>
                    <a:pt x="804418" y="782828"/>
                  </a:lnTo>
                  <a:lnTo>
                    <a:pt x="798068" y="782828"/>
                  </a:lnTo>
                  <a:lnTo>
                    <a:pt x="804418" y="782828"/>
                  </a:lnTo>
                  <a:cubicBezTo>
                    <a:pt x="804418" y="794766"/>
                    <a:pt x="794766" y="804418"/>
                    <a:pt x="782828" y="804418"/>
                  </a:cubicBezTo>
                  <a:lnTo>
                    <a:pt x="782828" y="798068"/>
                  </a:lnTo>
                  <a:lnTo>
                    <a:pt x="782828" y="804418"/>
                  </a:lnTo>
                  <a:lnTo>
                    <a:pt x="21590" y="804418"/>
                  </a:lnTo>
                  <a:lnTo>
                    <a:pt x="21590" y="798068"/>
                  </a:lnTo>
                  <a:lnTo>
                    <a:pt x="21590" y="804418"/>
                  </a:lnTo>
                  <a:cubicBezTo>
                    <a:pt x="9652" y="804418"/>
                    <a:pt x="0" y="794766"/>
                    <a:pt x="0" y="782828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782828"/>
                  </a:lnTo>
                  <a:lnTo>
                    <a:pt x="6350" y="782828"/>
                  </a:lnTo>
                  <a:lnTo>
                    <a:pt x="12700" y="782828"/>
                  </a:lnTo>
                  <a:cubicBezTo>
                    <a:pt x="12700" y="787781"/>
                    <a:pt x="16637" y="791718"/>
                    <a:pt x="21590" y="791718"/>
                  </a:cubicBezTo>
                  <a:lnTo>
                    <a:pt x="782828" y="791718"/>
                  </a:lnTo>
                  <a:cubicBezTo>
                    <a:pt x="787781" y="791718"/>
                    <a:pt x="791718" y="787781"/>
                    <a:pt x="791718" y="782828"/>
                  </a:cubicBezTo>
                  <a:lnTo>
                    <a:pt x="791718" y="21590"/>
                  </a:lnTo>
                  <a:cubicBezTo>
                    <a:pt x="791718" y="16637"/>
                    <a:pt x="787781" y="12700"/>
                    <a:pt x="782828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1022597" y="4714354"/>
            <a:ext cx="395883" cy="437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3062" b="1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81324" y="4688830"/>
            <a:ext cx="3299072" cy="421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 b="1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Hover Over Links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81324" y="5173861"/>
            <a:ext cx="8725049" cy="517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Preview URLs by hovering your mouse over them before clicking.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18865" y="6214170"/>
            <a:ext cx="603349" cy="603349"/>
            <a:chOff x="0" y="0"/>
            <a:chExt cx="804465" cy="804465"/>
          </a:xfrm>
        </p:grpSpPr>
        <p:sp>
          <p:nvSpPr>
            <p:cNvPr id="22" name="Freeform 22"/>
            <p:cNvSpPr/>
            <p:nvPr/>
          </p:nvSpPr>
          <p:spPr>
            <a:xfrm>
              <a:off x="6350" y="6350"/>
              <a:ext cx="791718" cy="791718"/>
            </a:xfrm>
            <a:custGeom>
              <a:avLst/>
              <a:gdLst/>
              <a:ahLst/>
              <a:cxnLst/>
              <a:rect l="l" t="t" r="r" b="b"/>
              <a:pathLst>
                <a:path w="791718" h="791718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776478" y="0"/>
                  </a:lnTo>
                  <a:cubicBezTo>
                    <a:pt x="784860" y="0"/>
                    <a:pt x="791718" y="6858"/>
                    <a:pt x="791718" y="15240"/>
                  </a:cubicBezTo>
                  <a:lnTo>
                    <a:pt x="791718" y="776478"/>
                  </a:lnTo>
                  <a:cubicBezTo>
                    <a:pt x="791718" y="784860"/>
                    <a:pt x="784860" y="791718"/>
                    <a:pt x="776478" y="791718"/>
                  </a:cubicBezTo>
                  <a:lnTo>
                    <a:pt x="15240" y="791718"/>
                  </a:lnTo>
                  <a:cubicBezTo>
                    <a:pt x="6858" y="791718"/>
                    <a:pt x="0" y="784860"/>
                    <a:pt x="0" y="776478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804418" cy="804418"/>
            </a:xfrm>
            <a:custGeom>
              <a:avLst/>
              <a:gdLst/>
              <a:ahLst/>
              <a:cxnLst/>
              <a:rect l="l" t="t" r="r" b="b"/>
              <a:pathLst>
                <a:path w="804418" h="804418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782828" y="0"/>
                  </a:lnTo>
                  <a:lnTo>
                    <a:pt x="782828" y="6350"/>
                  </a:lnTo>
                  <a:lnTo>
                    <a:pt x="782828" y="0"/>
                  </a:lnTo>
                  <a:cubicBezTo>
                    <a:pt x="794766" y="0"/>
                    <a:pt x="804418" y="9652"/>
                    <a:pt x="804418" y="21590"/>
                  </a:cubicBezTo>
                  <a:lnTo>
                    <a:pt x="798068" y="21590"/>
                  </a:lnTo>
                  <a:lnTo>
                    <a:pt x="804418" y="21590"/>
                  </a:lnTo>
                  <a:lnTo>
                    <a:pt x="804418" y="782828"/>
                  </a:lnTo>
                  <a:lnTo>
                    <a:pt x="798068" y="782828"/>
                  </a:lnTo>
                  <a:lnTo>
                    <a:pt x="804418" y="782828"/>
                  </a:lnTo>
                  <a:cubicBezTo>
                    <a:pt x="804418" y="794766"/>
                    <a:pt x="794766" y="804418"/>
                    <a:pt x="782828" y="804418"/>
                  </a:cubicBezTo>
                  <a:lnTo>
                    <a:pt x="782828" y="798068"/>
                  </a:lnTo>
                  <a:lnTo>
                    <a:pt x="782828" y="804418"/>
                  </a:lnTo>
                  <a:lnTo>
                    <a:pt x="21590" y="804418"/>
                  </a:lnTo>
                  <a:lnTo>
                    <a:pt x="21590" y="798068"/>
                  </a:lnTo>
                  <a:lnTo>
                    <a:pt x="21590" y="804418"/>
                  </a:lnTo>
                  <a:cubicBezTo>
                    <a:pt x="9652" y="804418"/>
                    <a:pt x="0" y="794766"/>
                    <a:pt x="0" y="782828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782828"/>
                  </a:lnTo>
                  <a:lnTo>
                    <a:pt x="6350" y="782828"/>
                  </a:lnTo>
                  <a:lnTo>
                    <a:pt x="12700" y="782828"/>
                  </a:lnTo>
                  <a:cubicBezTo>
                    <a:pt x="12700" y="787781"/>
                    <a:pt x="16637" y="791718"/>
                    <a:pt x="21590" y="791718"/>
                  </a:cubicBezTo>
                  <a:lnTo>
                    <a:pt x="782828" y="791718"/>
                  </a:lnTo>
                  <a:cubicBezTo>
                    <a:pt x="787781" y="791718"/>
                    <a:pt x="791718" y="787781"/>
                    <a:pt x="791718" y="782828"/>
                  </a:cubicBezTo>
                  <a:lnTo>
                    <a:pt x="791718" y="21590"/>
                  </a:lnTo>
                  <a:cubicBezTo>
                    <a:pt x="791718" y="16637"/>
                    <a:pt x="787781" y="12700"/>
                    <a:pt x="782828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1022597" y="6325567"/>
            <a:ext cx="395883" cy="437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3062" b="1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81324" y="6300044"/>
            <a:ext cx="3996929" cy="421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 b="1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 Strong Passwords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781324" y="6785074"/>
            <a:ext cx="8725049" cy="939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Implement complex, unique passwords and enable multi-factor authentication.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918865" y="8247460"/>
            <a:ext cx="603349" cy="603349"/>
            <a:chOff x="0" y="0"/>
            <a:chExt cx="804465" cy="804465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791718" cy="791718"/>
            </a:xfrm>
            <a:custGeom>
              <a:avLst/>
              <a:gdLst/>
              <a:ahLst/>
              <a:cxnLst/>
              <a:rect l="l" t="t" r="r" b="b"/>
              <a:pathLst>
                <a:path w="791718" h="791718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776478" y="0"/>
                  </a:lnTo>
                  <a:cubicBezTo>
                    <a:pt x="784860" y="0"/>
                    <a:pt x="791718" y="6858"/>
                    <a:pt x="791718" y="15240"/>
                  </a:cubicBezTo>
                  <a:lnTo>
                    <a:pt x="791718" y="776478"/>
                  </a:lnTo>
                  <a:cubicBezTo>
                    <a:pt x="791718" y="784860"/>
                    <a:pt x="784860" y="791718"/>
                    <a:pt x="776478" y="791718"/>
                  </a:cubicBezTo>
                  <a:lnTo>
                    <a:pt x="15240" y="791718"/>
                  </a:lnTo>
                  <a:cubicBezTo>
                    <a:pt x="6858" y="791718"/>
                    <a:pt x="0" y="784860"/>
                    <a:pt x="0" y="776478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804418" cy="804418"/>
            </a:xfrm>
            <a:custGeom>
              <a:avLst/>
              <a:gdLst/>
              <a:ahLst/>
              <a:cxnLst/>
              <a:rect l="l" t="t" r="r" b="b"/>
              <a:pathLst>
                <a:path w="804418" h="804418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782828" y="0"/>
                  </a:lnTo>
                  <a:lnTo>
                    <a:pt x="782828" y="6350"/>
                  </a:lnTo>
                  <a:lnTo>
                    <a:pt x="782828" y="0"/>
                  </a:lnTo>
                  <a:cubicBezTo>
                    <a:pt x="794766" y="0"/>
                    <a:pt x="804418" y="9652"/>
                    <a:pt x="804418" y="21590"/>
                  </a:cubicBezTo>
                  <a:lnTo>
                    <a:pt x="798068" y="21590"/>
                  </a:lnTo>
                  <a:lnTo>
                    <a:pt x="804418" y="21590"/>
                  </a:lnTo>
                  <a:lnTo>
                    <a:pt x="804418" y="782828"/>
                  </a:lnTo>
                  <a:lnTo>
                    <a:pt x="798068" y="782828"/>
                  </a:lnTo>
                  <a:lnTo>
                    <a:pt x="804418" y="782828"/>
                  </a:lnTo>
                  <a:cubicBezTo>
                    <a:pt x="804418" y="794766"/>
                    <a:pt x="794766" y="804418"/>
                    <a:pt x="782828" y="804418"/>
                  </a:cubicBezTo>
                  <a:lnTo>
                    <a:pt x="782828" y="798068"/>
                  </a:lnTo>
                  <a:lnTo>
                    <a:pt x="782828" y="804418"/>
                  </a:lnTo>
                  <a:lnTo>
                    <a:pt x="21590" y="804418"/>
                  </a:lnTo>
                  <a:lnTo>
                    <a:pt x="21590" y="798068"/>
                  </a:lnTo>
                  <a:lnTo>
                    <a:pt x="21590" y="804418"/>
                  </a:lnTo>
                  <a:cubicBezTo>
                    <a:pt x="9652" y="804418"/>
                    <a:pt x="0" y="794766"/>
                    <a:pt x="0" y="782828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782828"/>
                  </a:lnTo>
                  <a:lnTo>
                    <a:pt x="6350" y="782828"/>
                  </a:lnTo>
                  <a:lnTo>
                    <a:pt x="12700" y="782828"/>
                  </a:lnTo>
                  <a:cubicBezTo>
                    <a:pt x="12700" y="787781"/>
                    <a:pt x="16637" y="791718"/>
                    <a:pt x="21590" y="791718"/>
                  </a:cubicBezTo>
                  <a:lnTo>
                    <a:pt x="782828" y="791718"/>
                  </a:lnTo>
                  <a:cubicBezTo>
                    <a:pt x="787781" y="791718"/>
                    <a:pt x="791718" y="787781"/>
                    <a:pt x="791718" y="782828"/>
                  </a:cubicBezTo>
                  <a:lnTo>
                    <a:pt x="791718" y="21590"/>
                  </a:lnTo>
                  <a:cubicBezTo>
                    <a:pt x="791718" y="16637"/>
                    <a:pt x="787781" y="12700"/>
                    <a:pt x="782828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1022597" y="8358857"/>
            <a:ext cx="395883" cy="437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3062" b="1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781324" y="8333334"/>
            <a:ext cx="4519761" cy="421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 b="1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Report Suspicious Emails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781324" y="8818364"/>
            <a:ext cx="8725049" cy="517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Forward any suspicious emails to your IT department immediately.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24644" y="559891"/>
            <a:ext cx="5979467" cy="656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62"/>
              </a:lnSpc>
            </a:pPr>
            <a:r>
              <a:rPr lang="en-US" sz="4062" b="1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Real-World Examples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24644" y="1440151"/>
            <a:ext cx="5496074" cy="5496074"/>
            <a:chOff x="0" y="0"/>
            <a:chExt cx="7328098" cy="7328098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7328154" cy="7328154"/>
            </a:xfrm>
            <a:custGeom>
              <a:avLst/>
              <a:gdLst/>
              <a:ahLst/>
              <a:cxnLst/>
              <a:rect l="l" t="t" r="r" b="b"/>
              <a:pathLst>
                <a:path w="7328154" h="7328154">
                  <a:moveTo>
                    <a:pt x="0" y="0"/>
                  </a:moveTo>
                  <a:lnTo>
                    <a:pt x="7328154" y="0"/>
                  </a:lnTo>
                  <a:lnTo>
                    <a:pt x="7328154" y="7328154"/>
                  </a:lnTo>
                  <a:lnTo>
                    <a:pt x="0" y="7328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6421627" y="1417291"/>
            <a:ext cx="5496074" cy="5496074"/>
            <a:chOff x="0" y="0"/>
            <a:chExt cx="7328098" cy="7328098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7328154" cy="7328154"/>
            </a:xfrm>
            <a:custGeom>
              <a:avLst/>
              <a:gdLst/>
              <a:ahLst/>
              <a:cxnLst/>
              <a:rect l="l" t="t" r="r" b="b"/>
              <a:pathLst>
                <a:path w="7328154" h="7328154">
                  <a:moveTo>
                    <a:pt x="0" y="0"/>
                  </a:moveTo>
                  <a:lnTo>
                    <a:pt x="7328154" y="0"/>
                  </a:lnTo>
                  <a:lnTo>
                    <a:pt x="7328154" y="7328154"/>
                  </a:lnTo>
                  <a:lnTo>
                    <a:pt x="0" y="7328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2088130" y="1364783"/>
            <a:ext cx="5496074" cy="5496074"/>
            <a:chOff x="0" y="0"/>
            <a:chExt cx="7328098" cy="7328098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7328154" cy="7328154"/>
            </a:xfrm>
            <a:custGeom>
              <a:avLst/>
              <a:gdLst/>
              <a:ahLst/>
              <a:cxnLst/>
              <a:rect l="l" t="t" r="r" b="b"/>
              <a:pathLst>
                <a:path w="7328154" h="7328154">
                  <a:moveTo>
                    <a:pt x="0" y="0"/>
                  </a:moveTo>
                  <a:lnTo>
                    <a:pt x="7328154" y="0"/>
                  </a:lnTo>
                  <a:lnTo>
                    <a:pt x="7328154" y="7328154"/>
                  </a:lnTo>
                  <a:lnTo>
                    <a:pt x="0" y="7328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724643" y="7054198"/>
            <a:ext cx="16838711" cy="407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 dirty="0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 Target data breach via phishing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33400" y="7382990"/>
            <a:ext cx="16838711" cy="407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3695" lvl="2" indent="-224565" algn="l">
              <a:lnSpc>
                <a:spcPts val="2562"/>
              </a:lnSpc>
              <a:buFont typeface="Arial"/>
              <a:buChar char="⚬"/>
            </a:pPr>
            <a:r>
              <a:rPr lang="en-US" sz="1625" dirty="0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Attackers used a phishing email to infiltrate a vendor’s network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33399" y="7790333"/>
            <a:ext cx="16838711" cy="407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3695" lvl="2" indent="-224565" algn="l">
              <a:lnSpc>
                <a:spcPts val="2562"/>
              </a:lnSpc>
              <a:buFont typeface="Arial"/>
              <a:buChar char="⚬"/>
            </a:pPr>
            <a:r>
              <a:rPr lang="en-US" sz="1625" dirty="0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Resulted in millions of customer credit card numbers stolen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24642" y="8278190"/>
            <a:ext cx="16838711" cy="407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 dirty="0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Google Docs phishing scam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50329" y="8718546"/>
            <a:ext cx="16838711" cy="407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 dirty="0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     Fake email pretending to share a document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50329" y="9240637"/>
            <a:ext cx="16838711" cy="407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 dirty="0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     Users who clicked allowed access to attacker-controlled apps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02047" y="689670"/>
            <a:ext cx="6728223" cy="824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12"/>
              </a:lnSpc>
            </a:pPr>
            <a:r>
              <a:rPr lang="en-US" sz="5062" b="1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Interactive Quizzes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2047" y="2056359"/>
            <a:ext cx="7927627" cy="1313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 b="1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Question 1</a:t>
            </a:r>
            <a:r>
              <a:rPr lang="en-US" sz="2000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: Which of the following is a sign of phishing? A) Personalized greeting B) Proper grammar C) Urgent request for password reset D) Secure https link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02047" y="3525441"/>
            <a:ext cx="7927627" cy="488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 b="1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Answer</a:t>
            </a:r>
            <a:r>
              <a:rPr lang="en-US" sz="2000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: C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02047" y="4169718"/>
            <a:ext cx="7927627" cy="1725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 b="1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Question 2</a:t>
            </a:r>
            <a:r>
              <a:rPr lang="en-US" sz="2000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: What should you do if you suspect an email is a phishing attempt? A) Click the link to verify B) Forward it to IT/security team C) Reply asking for clarification D) Delete it immediately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02047" y="6051202"/>
            <a:ext cx="7927627" cy="488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 b="1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Answer</a:t>
            </a:r>
            <a:r>
              <a:rPr lang="en-US" sz="2000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: B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595023" y="1179686"/>
            <a:ext cx="7927627" cy="7927628"/>
            <a:chOff x="0" y="0"/>
            <a:chExt cx="10570170" cy="10570170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0570210" cy="10570210"/>
            </a:xfrm>
            <a:custGeom>
              <a:avLst/>
              <a:gdLst/>
              <a:ahLst/>
              <a:cxnLst/>
              <a:rect l="l" t="t" r="r" b="b"/>
              <a:pathLst>
                <a:path w="10570210" h="10570210">
                  <a:moveTo>
                    <a:pt x="0" y="0"/>
                  </a:moveTo>
                  <a:lnTo>
                    <a:pt x="10570210" y="0"/>
                  </a:lnTo>
                  <a:lnTo>
                    <a:pt x="10570210" y="10570210"/>
                  </a:lnTo>
                  <a:lnTo>
                    <a:pt x="0" y="1057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498</Words>
  <Application>Microsoft Office PowerPoint</Application>
  <PresentationFormat>Custom</PresentationFormat>
  <Paragraphs>72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Arimo Bold</vt:lpstr>
      <vt:lpstr>Arial</vt:lpstr>
      <vt:lpstr>Calibri</vt:lpstr>
      <vt:lpstr>Montserrat Bold</vt:lpstr>
      <vt:lpstr>Passion One</vt:lpstr>
      <vt:lpstr>Arimo</vt:lpstr>
      <vt:lpstr>Arimo Bold Italics</vt:lpstr>
      <vt:lpstr>Bahnschrift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SACHIN BURMAN</cp:lastModifiedBy>
  <cp:revision>3</cp:revision>
  <dcterms:created xsi:type="dcterms:W3CDTF">2006-08-16T00:00:00Z</dcterms:created>
  <dcterms:modified xsi:type="dcterms:W3CDTF">2025-06-29T15:21:09Z</dcterms:modified>
  <dc:identifier>DAGrvvmQVeQ</dc:identifier>
</cp:coreProperties>
</file>